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90" r:id="rId5"/>
  </p:sldMasterIdLst>
  <p:sldIdLst>
    <p:sldId id="257" r:id="rId6"/>
    <p:sldId id="258" r:id="rId7"/>
    <p:sldId id="259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cy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B9733-3500-4997-8111-04A629E39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233" y="551737"/>
            <a:ext cx="10515600" cy="1015806"/>
          </a:xfr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354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B9733-3500-4997-8111-04A629E39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233" y="551737"/>
            <a:ext cx="10515600" cy="1015806"/>
          </a:xfr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619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lfan Teitl 1">
            <a:extLst>
              <a:ext uri="{FF2B5EF4-FFF2-40B4-BE49-F238E27FC236}">
                <a16:creationId xmlns:a16="http://schemas.microsoft.com/office/drawing/2014/main" id="{3B01E754-CCF9-4072-D3CE-DCD8666D0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y-GB"/>
              <a:t>Cliciwch i olygu arddull teitl y Meistr</a:t>
            </a:r>
          </a:p>
        </p:txBody>
      </p:sp>
      <p:sp>
        <p:nvSpPr>
          <p:cNvPr id="3" name="Dalfan Testun 2">
            <a:extLst>
              <a:ext uri="{FF2B5EF4-FFF2-40B4-BE49-F238E27FC236}">
                <a16:creationId xmlns:a16="http://schemas.microsoft.com/office/drawing/2014/main" id="{EDC959AD-4C7C-B32E-9128-149CE21515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y-GB"/>
              <a:t>Cliciwch i olygu'r arddulliau testun Meistr</a:t>
            </a:r>
          </a:p>
          <a:p>
            <a:pPr lvl="1"/>
            <a:r>
              <a:rPr lang="cy-GB"/>
              <a:t>Ail lefel</a:t>
            </a:r>
          </a:p>
          <a:p>
            <a:pPr lvl="2"/>
            <a:r>
              <a:rPr lang="cy-GB"/>
              <a:t>Trydedd lefel</a:t>
            </a:r>
          </a:p>
          <a:p>
            <a:pPr lvl="3"/>
            <a:r>
              <a:rPr lang="cy-GB"/>
              <a:t>Pedwaredd lefel</a:t>
            </a:r>
          </a:p>
          <a:p>
            <a:pPr lvl="4"/>
            <a:r>
              <a:rPr lang="cy-GB"/>
              <a:t>Pumed lefel</a:t>
            </a:r>
          </a:p>
        </p:txBody>
      </p:sp>
      <p:sp>
        <p:nvSpPr>
          <p:cNvPr id="4" name="Dalfan Dyddiad 3">
            <a:extLst>
              <a:ext uri="{FF2B5EF4-FFF2-40B4-BE49-F238E27FC236}">
                <a16:creationId xmlns:a16="http://schemas.microsoft.com/office/drawing/2014/main" id="{0E361FD2-2485-F061-AA6D-23D471DBBB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B5776-1B51-40B2-BCF9-F817397AAA83}" type="datetimeFigureOut">
              <a:rPr lang="cy-GB" smtClean="0"/>
              <a:t>25/04/2025</a:t>
            </a:fld>
            <a:endParaRPr lang="cy-GB"/>
          </a:p>
        </p:txBody>
      </p:sp>
      <p:sp>
        <p:nvSpPr>
          <p:cNvPr id="5" name="Dalfan Troedyn 4">
            <a:extLst>
              <a:ext uri="{FF2B5EF4-FFF2-40B4-BE49-F238E27FC236}">
                <a16:creationId xmlns:a16="http://schemas.microsoft.com/office/drawing/2014/main" id="{22805073-7AD8-2B8A-47EA-8EF184533F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y-GB"/>
          </a:p>
        </p:txBody>
      </p:sp>
      <p:sp>
        <p:nvSpPr>
          <p:cNvPr id="6" name="Dalfan Rhif y Sleid 5">
            <a:extLst>
              <a:ext uri="{FF2B5EF4-FFF2-40B4-BE49-F238E27FC236}">
                <a16:creationId xmlns:a16="http://schemas.microsoft.com/office/drawing/2014/main" id="{EB0DA33C-6C19-7B17-2A36-AF9E756CB0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B436F-C1C0-4C9E-9075-C36000640434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1247559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y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A5DB0-42BA-4EC2-B2D3-C4447BD51F3A}" type="datetimeFigureOut">
              <a:rPr lang="en-GB" smtClean="0"/>
              <a:t>25/04/2025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B4512-2E0F-4FDB-9E36-02E751713A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717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wpio 5">
            <a:extLst>
              <a:ext uri="{FF2B5EF4-FFF2-40B4-BE49-F238E27FC236}">
                <a16:creationId xmlns:a16="http://schemas.microsoft.com/office/drawing/2014/main" id="{DC288835-3C3D-438D-8385-0AE4B2B61A82}"/>
              </a:ext>
            </a:extLst>
          </p:cNvPr>
          <p:cNvGrpSpPr/>
          <p:nvPr/>
        </p:nvGrpSpPr>
        <p:grpSpPr>
          <a:xfrm>
            <a:off x="0" y="-5569"/>
            <a:ext cx="12190990" cy="6858000"/>
            <a:chOff x="1754372" y="-503879"/>
            <a:chExt cx="10815299" cy="7361877"/>
          </a:xfrm>
        </p:grpSpPr>
        <p:pic>
          <p:nvPicPr>
            <p:cNvPr id="4" name="Llun 3">
              <a:extLst>
                <a:ext uri="{FF2B5EF4-FFF2-40B4-BE49-F238E27FC236}">
                  <a16:creationId xmlns:a16="http://schemas.microsoft.com/office/drawing/2014/main" id="{DE56B2F3-E807-48C8-85E0-FD43F014F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4568" y="-503264"/>
              <a:ext cx="9905103" cy="7361262"/>
            </a:xfrm>
            <a:prstGeom prst="rect">
              <a:avLst/>
            </a:prstGeom>
          </p:spPr>
        </p:pic>
        <p:sp>
          <p:nvSpPr>
            <p:cNvPr id="5" name="Petryal 4">
              <a:extLst>
                <a:ext uri="{FF2B5EF4-FFF2-40B4-BE49-F238E27FC236}">
                  <a16:creationId xmlns:a16="http://schemas.microsoft.com/office/drawing/2014/main" id="{E36C2B69-4ED0-4602-B360-D66697022E17}"/>
                </a:ext>
              </a:extLst>
            </p:cNvPr>
            <p:cNvSpPr/>
            <p:nvPr/>
          </p:nvSpPr>
          <p:spPr>
            <a:xfrm>
              <a:off x="1754372" y="-503879"/>
              <a:ext cx="5143101" cy="7361260"/>
            </a:xfrm>
            <a:prstGeom prst="rect">
              <a:avLst/>
            </a:prstGeom>
            <a:solidFill>
              <a:srgbClr val="094751"/>
            </a:solidFill>
            <a:ln>
              <a:solidFill>
                <a:srgbClr val="0947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y-GB"/>
            </a:p>
          </p:txBody>
        </p:sp>
      </p:grpSp>
      <p:sp>
        <p:nvSpPr>
          <p:cNvPr id="7" name="Teitl 1">
            <a:extLst>
              <a:ext uri="{FF2B5EF4-FFF2-40B4-BE49-F238E27FC236}">
                <a16:creationId xmlns:a16="http://schemas.microsoft.com/office/drawing/2014/main" id="{547BC5E4-88FF-44F2-BD32-D81AE0BA3F28}"/>
              </a:ext>
            </a:extLst>
          </p:cNvPr>
          <p:cNvSpPr txBox="1">
            <a:spLocks/>
          </p:cNvSpPr>
          <p:nvPr/>
        </p:nvSpPr>
        <p:spPr>
          <a:xfrm>
            <a:off x="233680" y="990111"/>
            <a:ext cx="10932348" cy="339034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err="1">
                <a:solidFill>
                  <a:schemeClr val="bg1"/>
                </a:solidFill>
                <a:latin typeface="Rota Bd"/>
              </a:rPr>
              <a:t>Diweddariad</a:t>
            </a:r>
            <a:r>
              <a:rPr lang="en-GB" sz="3600" dirty="0">
                <a:solidFill>
                  <a:schemeClr val="bg1"/>
                </a:solidFill>
                <a:latin typeface="Rota Bd"/>
              </a:rPr>
              <a:t> PSR </a:t>
            </a:r>
          </a:p>
          <a:p>
            <a:r>
              <a:rPr lang="en-GB" sz="3600" dirty="0">
                <a:solidFill>
                  <a:schemeClr val="bg1"/>
                </a:solidFill>
                <a:latin typeface="Rota Bd"/>
              </a:rPr>
              <a:t>(</a:t>
            </a:r>
            <a:r>
              <a:rPr lang="en-GB" sz="3600" dirty="0" err="1">
                <a:solidFill>
                  <a:schemeClr val="bg1"/>
                </a:solidFill>
                <a:latin typeface="Rota Bd"/>
              </a:rPr>
              <a:t>Cyfarfod</a:t>
            </a:r>
            <a:r>
              <a:rPr lang="en-GB" sz="3600" dirty="0">
                <a:solidFill>
                  <a:schemeClr val="bg1"/>
                </a:solidFill>
                <a:latin typeface="Rota Bd"/>
              </a:rPr>
              <a:t> </a:t>
            </a:r>
            <a:r>
              <a:rPr lang="en-GB" sz="3600" dirty="0" err="1">
                <a:solidFill>
                  <a:schemeClr val="bg1"/>
                </a:solidFill>
                <a:latin typeface="Rota Bd"/>
              </a:rPr>
              <a:t>Darparwyr</a:t>
            </a:r>
            <a:r>
              <a:rPr lang="en-GB" sz="3600" dirty="0">
                <a:solidFill>
                  <a:schemeClr val="bg1"/>
                </a:solidFill>
                <a:latin typeface="Rota Bd"/>
              </a:rPr>
              <a:t> SAW – 31 Mawrth 2025)</a:t>
            </a:r>
          </a:p>
          <a:p>
            <a:endParaRPr lang="en-GB" sz="3600" dirty="0">
              <a:solidFill>
                <a:schemeClr val="bg1"/>
              </a:solidFill>
              <a:latin typeface="Rota Bd"/>
            </a:endParaRPr>
          </a:p>
          <a:p>
            <a:r>
              <a:rPr lang="en-US" sz="3600" dirty="0">
                <a:solidFill>
                  <a:schemeClr val="bg1"/>
                </a:solidFill>
                <a:latin typeface="Rota Bd"/>
              </a:rPr>
              <a:t>RSP Update</a:t>
            </a:r>
          </a:p>
          <a:p>
            <a:r>
              <a:rPr lang="en-US" sz="3600" dirty="0">
                <a:solidFill>
                  <a:schemeClr val="bg1"/>
                </a:solidFill>
                <a:latin typeface="Rota Bd"/>
              </a:rPr>
              <a:t>(WBL Providers meeting – 31</a:t>
            </a:r>
            <a:r>
              <a:rPr lang="en-US" sz="3600" baseline="30000" dirty="0">
                <a:solidFill>
                  <a:schemeClr val="bg1"/>
                </a:solidFill>
                <a:latin typeface="Rota Bd"/>
              </a:rPr>
              <a:t>st</a:t>
            </a:r>
            <a:r>
              <a:rPr lang="en-US" sz="3600" dirty="0">
                <a:solidFill>
                  <a:schemeClr val="bg1"/>
                </a:solidFill>
                <a:latin typeface="Rota Bd"/>
              </a:rPr>
              <a:t> March 2025)</a:t>
            </a:r>
            <a:endParaRPr lang="en-GB" sz="3600" dirty="0">
              <a:solidFill>
                <a:schemeClr val="bg1"/>
              </a:solidFill>
              <a:latin typeface="Rota Bd"/>
            </a:endParaRPr>
          </a:p>
        </p:txBody>
      </p:sp>
      <p:sp>
        <p:nvSpPr>
          <p:cNvPr id="8" name="Teitl 1">
            <a:extLst>
              <a:ext uri="{FF2B5EF4-FFF2-40B4-BE49-F238E27FC236}">
                <a16:creationId xmlns:a16="http://schemas.microsoft.com/office/drawing/2014/main" id="{758D4D54-B0DC-4033-8351-C441B45B5DDB}"/>
              </a:ext>
            </a:extLst>
          </p:cNvPr>
          <p:cNvSpPr txBox="1">
            <a:spLocks/>
          </p:cNvSpPr>
          <p:nvPr/>
        </p:nvSpPr>
        <p:spPr>
          <a:xfrm>
            <a:off x="615778" y="3164456"/>
            <a:ext cx="6386623" cy="181565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cy-GB" sz="4400" i="1">
              <a:solidFill>
                <a:srgbClr val="F9F9F9"/>
              </a:solidFill>
              <a:latin typeface="Rota Bd" pitchFamily="2" charset="0"/>
            </a:endParaRPr>
          </a:p>
        </p:txBody>
      </p:sp>
      <p:grpSp>
        <p:nvGrpSpPr>
          <p:cNvPr id="25" name="Grwpio 24">
            <a:extLst>
              <a:ext uri="{FF2B5EF4-FFF2-40B4-BE49-F238E27FC236}">
                <a16:creationId xmlns:a16="http://schemas.microsoft.com/office/drawing/2014/main" id="{7A37EAD8-9EBE-412E-9EC8-2FDB3804DCA3}"/>
              </a:ext>
            </a:extLst>
          </p:cNvPr>
          <p:cNvGrpSpPr>
            <a:grpSpLocks noChangeAspect="1"/>
          </p:cNvGrpSpPr>
          <p:nvPr/>
        </p:nvGrpSpPr>
        <p:grpSpPr>
          <a:xfrm>
            <a:off x="365717" y="4960060"/>
            <a:ext cx="4407761" cy="1832626"/>
            <a:chOff x="582579" y="5279395"/>
            <a:chExt cx="3840565" cy="1596802"/>
          </a:xfrm>
        </p:grpSpPr>
        <p:pic>
          <p:nvPicPr>
            <p:cNvPr id="19" name="Graffigyn 18">
              <a:extLst>
                <a:ext uri="{FF2B5EF4-FFF2-40B4-BE49-F238E27FC236}">
                  <a16:creationId xmlns:a16="http://schemas.microsoft.com/office/drawing/2014/main" id="{66915D6E-665B-4262-A9B7-A740F9C9D5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82059" y="5731755"/>
              <a:ext cx="3541085" cy="695831"/>
            </a:xfrm>
            <a:prstGeom prst="rect">
              <a:avLst/>
            </a:prstGeom>
          </p:spPr>
        </p:pic>
        <p:sp>
          <p:nvSpPr>
            <p:cNvPr id="24" name="Petryal 23">
              <a:extLst>
                <a:ext uri="{FF2B5EF4-FFF2-40B4-BE49-F238E27FC236}">
                  <a16:creationId xmlns:a16="http://schemas.microsoft.com/office/drawing/2014/main" id="{DFC131D9-394F-43D2-9B09-F965842DF0F7}"/>
                </a:ext>
              </a:extLst>
            </p:cNvPr>
            <p:cNvSpPr/>
            <p:nvPr/>
          </p:nvSpPr>
          <p:spPr>
            <a:xfrm>
              <a:off x="838501" y="5580370"/>
              <a:ext cx="1030056" cy="1022827"/>
            </a:xfrm>
            <a:prstGeom prst="rect">
              <a:avLst/>
            </a:prstGeom>
            <a:solidFill>
              <a:srgbClr val="094751"/>
            </a:solidFill>
            <a:ln>
              <a:solidFill>
                <a:srgbClr val="0947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y-GB"/>
            </a:p>
          </p:txBody>
        </p:sp>
        <p:pic>
          <p:nvPicPr>
            <p:cNvPr id="23" name="Llun 22">
              <a:extLst>
                <a:ext uri="{FF2B5EF4-FFF2-40B4-BE49-F238E27FC236}">
                  <a16:creationId xmlns:a16="http://schemas.microsoft.com/office/drawing/2014/main" id="{3F486440-9EF6-49DA-B17A-56D9BEDA2A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579" y="5279395"/>
              <a:ext cx="1596802" cy="15968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86129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raphic 24">
            <a:extLst>
              <a:ext uri="{FF2B5EF4-FFF2-40B4-BE49-F238E27FC236}">
                <a16:creationId xmlns:a16="http://schemas.microsoft.com/office/drawing/2014/main" id="{82C68B6D-2D38-4192-98A9-C8918B5D82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2957" y="0"/>
            <a:ext cx="1949041" cy="1647825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4B6C6224-AAFB-4988-A8D7-0F9AB80928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92001" y="6027004"/>
            <a:ext cx="1538881" cy="830996"/>
          </a:xfrm>
          <a:prstGeom prst="rect">
            <a:avLst/>
          </a:prstGeom>
        </p:spPr>
      </p:pic>
      <p:sp>
        <p:nvSpPr>
          <p:cNvPr id="4" name="Blwch Testun 3">
            <a:extLst>
              <a:ext uri="{FF2B5EF4-FFF2-40B4-BE49-F238E27FC236}">
                <a16:creationId xmlns:a16="http://schemas.microsoft.com/office/drawing/2014/main" id="{EA2CD4C1-2901-43FA-0417-FBB4E0677A4A}"/>
              </a:ext>
            </a:extLst>
          </p:cNvPr>
          <p:cNvSpPr txBox="1"/>
          <p:nvPr/>
        </p:nvSpPr>
        <p:spPr>
          <a:xfrm>
            <a:off x="222687" y="498058"/>
            <a:ext cx="115306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3200" dirty="0">
                <a:latin typeface="Rota" pitchFamily="2" charset="0"/>
              </a:rPr>
              <a:t>Diweddariad PSR / RSP </a:t>
            </a:r>
            <a:r>
              <a:rPr lang="cy-GB" sz="3200" dirty="0" err="1">
                <a:latin typeface="Rota" pitchFamily="2" charset="0"/>
              </a:rPr>
              <a:t>Update</a:t>
            </a:r>
            <a:endParaRPr lang="cy-GB" sz="3200" dirty="0">
              <a:latin typeface="Rota" pitchFamily="2" charset="0"/>
            </a:endParaRPr>
          </a:p>
        </p:txBody>
      </p:sp>
      <p:graphicFrame>
        <p:nvGraphicFramePr>
          <p:cNvPr id="3" name="Tabl 6">
            <a:extLst>
              <a:ext uri="{FF2B5EF4-FFF2-40B4-BE49-F238E27FC236}">
                <a16:creationId xmlns:a16="http://schemas.microsoft.com/office/drawing/2014/main" id="{F7907F55-A60A-213D-FD41-A265256F9C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314677"/>
              </p:ext>
            </p:extLst>
          </p:nvPr>
        </p:nvGraphicFramePr>
        <p:xfrm>
          <a:off x="429097" y="1463040"/>
          <a:ext cx="11530626" cy="3931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5313">
                  <a:extLst>
                    <a:ext uri="{9D8B030D-6E8A-4147-A177-3AD203B41FA5}">
                      <a16:colId xmlns:a16="http://schemas.microsoft.com/office/drawing/2014/main" val="2829697354"/>
                    </a:ext>
                  </a:extLst>
                </a:gridCol>
                <a:gridCol w="5765313">
                  <a:extLst>
                    <a:ext uri="{9D8B030D-6E8A-4147-A177-3AD203B41FA5}">
                      <a16:colId xmlns:a16="http://schemas.microsoft.com/office/drawing/2014/main" val="4287125808"/>
                    </a:ext>
                  </a:extLst>
                </a:gridCol>
              </a:tblGrid>
              <a:tr h="2598431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cy-GB" sz="2800" b="0" dirty="0">
                          <a:latin typeface="Rota" pitchFamily="2" charset="0"/>
                        </a:rPr>
                        <a:t>Pecynnau Cymorth Llwybr Sgiliau Digidol 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cy-GB" sz="2800" b="0" dirty="0">
                          <a:latin typeface="Rota" pitchFamily="2" charset="0"/>
                        </a:rPr>
                        <a:t>Grŵp Clwstwr Gweithgynhyrchu Uwch ac Ynni  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cy-GB" sz="2800" b="0" dirty="0">
                          <a:latin typeface="Rota" pitchFamily="2" charset="0"/>
                        </a:rPr>
                        <a:t>Darpariaeth Sgiliau Sero Net 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cy-GB" sz="2800" b="0" dirty="0">
                          <a:latin typeface="Rota" pitchFamily="2" charset="0"/>
                        </a:rPr>
                        <a:t>Cyfarfod Bwrdd RSP yn y dyfodol – Diweddariad Medr ar gynllunio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cy-GB" sz="2800" b="0" dirty="0">
                          <a:latin typeface="Rota" pitchFamily="2" charset="0"/>
                        </a:rPr>
                        <a:t>     Prentisiaethau ar gyfer y dyfodol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cy-GB" sz="2800" b="0" dirty="0" err="1">
                          <a:latin typeface="Rota" pitchFamily="2" charset="0"/>
                        </a:rPr>
                        <a:t>Portal</a:t>
                      </a:r>
                      <a:r>
                        <a:rPr lang="cy-GB" sz="2800" b="0" dirty="0">
                          <a:latin typeface="Rota" pitchFamily="2" charset="0"/>
                        </a:rPr>
                        <a:t> Sgiliau Gogledd Cymru 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800" dirty="0">
                          <a:latin typeface="Rota" pitchFamily="2" charset="0"/>
                        </a:rPr>
                        <a:t>Digital Skills Pathway Toolkits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800" dirty="0">
                          <a:latin typeface="Rota" pitchFamily="2" charset="0"/>
                        </a:rPr>
                        <a:t>Advanced Manufacturing and Energy Cluster Group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800" dirty="0">
                          <a:latin typeface="Rota" pitchFamily="2" charset="0"/>
                        </a:rPr>
                        <a:t>Net Zero Skills Delivery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800" dirty="0">
                          <a:latin typeface="Rota" pitchFamily="2" charset="0"/>
                        </a:rPr>
                        <a:t>Future RSP Board meeting – </a:t>
                      </a:r>
                      <a:r>
                        <a:rPr lang="en-US" sz="2800" dirty="0" err="1">
                          <a:latin typeface="Rota" pitchFamily="2" charset="0"/>
                        </a:rPr>
                        <a:t>Medr</a:t>
                      </a:r>
                      <a:r>
                        <a:rPr lang="en-US" sz="2800" dirty="0">
                          <a:latin typeface="Rota" pitchFamily="2" charset="0"/>
                        </a:rPr>
                        <a:t> update on Apprenticeships planning for the future 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800" dirty="0">
                          <a:latin typeface="Rota" pitchFamily="2" charset="0"/>
                        </a:rPr>
                        <a:t>North Wales Skills Portal </a:t>
                      </a:r>
                      <a:endParaRPr lang="en-GB" sz="3600" dirty="0">
                        <a:solidFill>
                          <a:srgbClr val="009999"/>
                        </a:solidFill>
                        <a:latin typeface="Rota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02040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7869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raphic 24">
            <a:extLst>
              <a:ext uri="{FF2B5EF4-FFF2-40B4-BE49-F238E27FC236}">
                <a16:creationId xmlns:a16="http://schemas.microsoft.com/office/drawing/2014/main" id="{82C68B6D-2D38-4192-98A9-C8918B5D82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2957" y="0"/>
            <a:ext cx="1949041" cy="1647825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4B6C6224-AAFB-4988-A8D7-0F9AB80928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92001" y="6027004"/>
            <a:ext cx="1538881" cy="830996"/>
          </a:xfrm>
          <a:prstGeom prst="rect">
            <a:avLst/>
          </a:prstGeom>
        </p:spPr>
      </p:pic>
      <p:sp>
        <p:nvSpPr>
          <p:cNvPr id="4" name="Blwch Testun 3">
            <a:extLst>
              <a:ext uri="{FF2B5EF4-FFF2-40B4-BE49-F238E27FC236}">
                <a16:creationId xmlns:a16="http://schemas.microsoft.com/office/drawing/2014/main" id="{EA2CD4C1-2901-43FA-0417-FBB4E0677A4A}"/>
              </a:ext>
            </a:extLst>
          </p:cNvPr>
          <p:cNvSpPr txBox="1"/>
          <p:nvPr/>
        </p:nvSpPr>
        <p:spPr>
          <a:xfrm>
            <a:off x="222687" y="498058"/>
            <a:ext cx="115306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3200" dirty="0">
                <a:latin typeface="Rota" pitchFamily="2" charset="0"/>
              </a:rPr>
              <a:t>Pecynnau Cymorth Llwybr Sgiliau Digidol / </a:t>
            </a:r>
            <a:r>
              <a:rPr lang="en-US" sz="3200" dirty="0">
                <a:latin typeface="Rota" pitchFamily="2" charset="0"/>
              </a:rPr>
              <a:t>Digital Skills Pathway Toolkits </a:t>
            </a:r>
          </a:p>
          <a:p>
            <a:r>
              <a:rPr lang="cy-GB" sz="3200" dirty="0">
                <a:latin typeface="Rota" pitchFamily="2" charset="0"/>
              </a:rPr>
              <a:t> </a:t>
            </a:r>
          </a:p>
        </p:txBody>
      </p:sp>
      <p:graphicFrame>
        <p:nvGraphicFramePr>
          <p:cNvPr id="3" name="Tabl 6">
            <a:extLst>
              <a:ext uri="{FF2B5EF4-FFF2-40B4-BE49-F238E27FC236}">
                <a16:creationId xmlns:a16="http://schemas.microsoft.com/office/drawing/2014/main" id="{F7907F55-A60A-213D-FD41-A265256F9C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909088"/>
              </p:ext>
            </p:extLst>
          </p:nvPr>
        </p:nvGraphicFramePr>
        <p:xfrm>
          <a:off x="438687" y="1836769"/>
          <a:ext cx="11530626" cy="484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5313">
                  <a:extLst>
                    <a:ext uri="{9D8B030D-6E8A-4147-A177-3AD203B41FA5}">
                      <a16:colId xmlns:a16="http://schemas.microsoft.com/office/drawing/2014/main" val="2829697354"/>
                    </a:ext>
                  </a:extLst>
                </a:gridCol>
                <a:gridCol w="5765313">
                  <a:extLst>
                    <a:ext uri="{9D8B030D-6E8A-4147-A177-3AD203B41FA5}">
                      <a16:colId xmlns:a16="http://schemas.microsoft.com/office/drawing/2014/main" val="4287125808"/>
                    </a:ext>
                  </a:extLst>
                </a:gridCol>
              </a:tblGrid>
              <a:tr h="659308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cy-GB" sz="2800" b="0" dirty="0">
                          <a:latin typeface="Rota" pitchFamily="2" charset="0"/>
                        </a:rPr>
                        <a:t>Dau Pecyn Cymorth -  Cyflogwr a Unigolion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cy-GB" sz="2800" b="0" dirty="0">
                          <a:latin typeface="Rota" pitchFamily="2" charset="0"/>
                        </a:rPr>
                        <a:t>Pwysigrwydd sgiliau digidol a'r manteision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cy-GB" sz="2800" b="0" dirty="0">
                          <a:latin typeface="Rota" pitchFamily="2" charset="0"/>
                        </a:rPr>
                        <a:t>Esboniadau clir o lefelau sgiliau digidol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cy-GB" sz="2800" b="0" dirty="0">
                          <a:latin typeface="Rota" pitchFamily="2" charset="0"/>
                        </a:rPr>
                        <a:t>Llwybr o TGAU ar bob lefel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cy-GB" sz="2800" b="0" dirty="0">
                          <a:latin typeface="Rota" pitchFamily="2" charset="0"/>
                        </a:rPr>
                        <a:t>Cyfleoedd i ddatblygu sgiliau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cy-GB" sz="2800" b="0" dirty="0">
                          <a:latin typeface="Rota" pitchFamily="2" charset="0"/>
                        </a:rPr>
                        <a:t>Canllawiau ar sut i ddechrau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GB" sz="2800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Two separate Toolkits – Employer and Individuals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Insights into importance of digital skills and the benefits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Clear explanations of digital skill levels 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Pathway from GCSE’s at all levels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Opportunities for skills development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Guidance on how to get started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3200" dirty="0">
                        <a:solidFill>
                          <a:schemeClr val="tx1"/>
                        </a:solidFill>
                        <a:latin typeface="Rota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02040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6460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raphic 24">
            <a:extLst>
              <a:ext uri="{FF2B5EF4-FFF2-40B4-BE49-F238E27FC236}">
                <a16:creationId xmlns:a16="http://schemas.microsoft.com/office/drawing/2014/main" id="{82C68B6D-2D38-4192-98A9-C8918B5D82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2957" y="0"/>
            <a:ext cx="1949041" cy="1647825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4B6C6224-AAFB-4988-A8D7-0F9AB80928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92001" y="6027004"/>
            <a:ext cx="1538881" cy="830996"/>
          </a:xfrm>
          <a:prstGeom prst="rect">
            <a:avLst/>
          </a:prstGeom>
        </p:spPr>
      </p:pic>
      <p:sp>
        <p:nvSpPr>
          <p:cNvPr id="4" name="Blwch Testun 3">
            <a:extLst>
              <a:ext uri="{FF2B5EF4-FFF2-40B4-BE49-F238E27FC236}">
                <a16:creationId xmlns:a16="http://schemas.microsoft.com/office/drawing/2014/main" id="{EA2CD4C1-2901-43FA-0417-FBB4E0677A4A}"/>
              </a:ext>
            </a:extLst>
          </p:cNvPr>
          <p:cNvSpPr txBox="1"/>
          <p:nvPr/>
        </p:nvSpPr>
        <p:spPr>
          <a:xfrm>
            <a:off x="222687" y="498058"/>
            <a:ext cx="115306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3200" dirty="0">
                <a:latin typeface="Rota" pitchFamily="2" charset="0"/>
              </a:rPr>
              <a:t>Grŵp Clwstwr Gweithgynhyrchu Uwch ac Ynni  </a:t>
            </a:r>
          </a:p>
        </p:txBody>
      </p:sp>
      <p:graphicFrame>
        <p:nvGraphicFramePr>
          <p:cNvPr id="3" name="Tabl 6">
            <a:extLst>
              <a:ext uri="{FF2B5EF4-FFF2-40B4-BE49-F238E27FC236}">
                <a16:creationId xmlns:a16="http://schemas.microsoft.com/office/drawing/2014/main" id="{F7907F55-A60A-213D-FD41-A265256F9C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950413"/>
              </p:ext>
            </p:extLst>
          </p:nvPr>
        </p:nvGraphicFramePr>
        <p:xfrm>
          <a:off x="930134" y="1836769"/>
          <a:ext cx="10683466" cy="3383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41733">
                  <a:extLst>
                    <a:ext uri="{9D8B030D-6E8A-4147-A177-3AD203B41FA5}">
                      <a16:colId xmlns:a16="http://schemas.microsoft.com/office/drawing/2014/main" val="2829697354"/>
                    </a:ext>
                  </a:extLst>
                </a:gridCol>
                <a:gridCol w="5341733">
                  <a:extLst>
                    <a:ext uri="{9D8B030D-6E8A-4147-A177-3AD203B41FA5}">
                      <a16:colId xmlns:a16="http://schemas.microsoft.com/office/drawing/2014/main" val="4287125808"/>
                    </a:ext>
                  </a:extLst>
                </a:gridCol>
              </a:tblGrid>
              <a:tr h="659308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Members – </a:t>
                      </a:r>
                      <a:r>
                        <a:rPr lang="en-GB" sz="2400" i="1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JCB, Airbus, RWE,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i="1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NRS (Magnox), </a:t>
                      </a:r>
                      <a:r>
                        <a:rPr lang="en-GB" sz="2400" i="1" dirty="0" err="1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HydroWing</a:t>
                      </a:r>
                      <a:r>
                        <a:rPr lang="en-GB" sz="2400" i="1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, Kronospan, </a:t>
                      </a:r>
                      <a:r>
                        <a:rPr lang="en-GB" sz="2400" i="1" dirty="0" err="1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Kellogs</a:t>
                      </a:r>
                      <a:r>
                        <a:rPr lang="en-GB" sz="2400" i="1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, Siemens </a:t>
                      </a:r>
                      <a:r>
                        <a:rPr lang="en-GB" sz="2400" i="1" dirty="0" err="1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Healthineers</a:t>
                      </a:r>
                      <a:r>
                        <a:rPr lang="en-GB" sz="2400" i="1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, </a:t>
                      </a:r>
                      <a:r>
                        <a:rPr lang="en-GB" sz="2400" i="1" dirty="0" err="1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BPnBW</a:t>
                      </a:r>
                      <a:r>
                        <a:rPr lang="en-GB" sz="2400" i="1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, Babcock a </a:t>
                      </a:r>
                      <a:r>
                        <a:rPr lang="en-GB" sz="2400" i="1" dirty="0" err="1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mwy</a:t>
                      </a:r>
                      <a:endParaRPr lang="en-GB" sz="2400" i="1" dirty="0">
                        <a:solidFill>
                          <a:schemeClr val="tx1"/>
                        </a:solidFill>
                        <a:latin typeface="Rota" pitchFamily="2" charset="0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 err="1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Cyfarfod</a:t>
                      </a:r>
                      <a:r>
                        <a:rPr lang="en-GB" sz="2400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 </a:t>
                      </a:r>
                      <a:r>
                        <a:rPr lang="en-GB" sz="2400" dirty="0" err="1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cyntaf</a:t>
                      </a:r>
                      <a:r>
                        <a:rPr lang="en-GB" sz="2400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 – mis </a:t>
                      </a:r>
                      <a:r>
                        <a:rPr lang="en-GB" sz="2400" dirty="0" err="1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Chwefror</a:t>
                      </a:r>
                      <a:endParaRPr lang="en-GB" sz="2400" dirty="0">
                        <a:solidFill>
                          <a:schemeClr val="tx1"/>
                        </a:solidFill>
                        <a:latin typeface="Rota" pitchFamily="2" charset="0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 err="1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Cyfarfod</a:t>
                      </a:r>
                      <a:r>
                        <a:rPr lang="en-GB" sz="2400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 </a:t>
                      </a:r>
                      <a:r>
                        <a:rPr lang="en-GB" sz="2400" dirty="0" err="1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nesaf</a:t>
                      </a:r>
                      <a:r>
                        <a:rPr lang="en-GB" sz="2400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 mis Mai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2400" dirty="0">
                        <a:solidFill>
                          <a:schemeClr val="tx1"/>
                        </a:solidFill>
                        <a:latin typeface="Rota" pitchFamily="2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2400" dirty="0">
                        <a:solidFill>
                          <a:schemeClr val="tx1"/>
                        </a:solidFill>
                        <a:latin typeface="Rota" pitchFamily="2" charset="0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cy-GB" sz="2400" b="0" dirty="0">
                        <a:latin typeface="Rota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Members – </a:t>
                      </a:r>
                      <a:r>
                        <a:rPr lang="en-GB" sz="2400" i="1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JCB, Airbus, RWE,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i="1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NRS (Magnox), </a:t>
                      </a:r>
                      <a:r>
                        <a:rPr lang="en-GB" sz="2400" i="1" dirty="0" err="1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HydroWing</a:t>
                      </a:r>
                      <a:r>
                        <a:rPr lang="en-GB" sz="2400" i="1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, Kronospan, </a:t>
                      </a:r>
                      <a:r>
                        <a:rPr lang="en-GB" sz="2400" i="1" dirty="0" err="1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Kellogs</a:t>
                      </a:r>
                      <a:r>
                        <a:rPr lang="en-GB" sz="2400" i="1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, Siemens </a:t>
                      </a:r>
                      <a:r>
                        <a:rPr lang="en-GB" sz="2400" i="1" dirty="0" err="1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Healthineers</a:t>
                      </a:r>
                      <a:r>
                        <a:rPr lang="en-GB" sz="2400" i="1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, </a:t>
                      </a:r>
                      <a:r>
                        <a:rPr lang="en-GB" sz="2400" i="1" dirty="0" err="1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BPnBW</a:t>
                      </a:r>
                      <a:r>
                        <a:rPr lang="en-GB" sz="2400" i="1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, Babcock and others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First meeting took place in Feb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Next meeting in May – focus on solutions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2400" dirty="0">
                        <a:solidFill>
                          <a:schemeClr val="tx1"/>
                        </a:solidFill>
                        <a:latin typeface="Rota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02040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5975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raphic 24">
            <a:extLst>
              <a:ext uri="{FF2B5EF4-FFF2-40B4-BE49-F238E27FC236}">
                <a16:creationId xmlns:a16="http://schemas.microsoft.com/office/drawing/2014/main" id="{82C68B6D-2D38-4192-98A9-C8918B5D82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2957" y="0"/>
            <a:ext cx="1949041" cy="1647825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4B6C6224-AAFB-4988-A8D7-0F9AB80928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92001" y="6027004"/>
            <a:ext cx="1538881" cy="830996"/>
          </a:xfrm>
          <a:prstGeom prst="rect">
            <a:avLst/>
          </a:prstGeom>
        </p:spPr>
      </p:pic>
      <p:sp>
        <p:nvSpPr>
          <p:cNvPr id="4" name="Blwch Testun 3">
            <a:extLst>
              <a:ext uri="{FF2B5EF4-FFF2-40B4-BE49-F238E27FC236}">
                <a16:creationId xmlns:a16="http://schemas.microsoft.com/office/drawing/2014/main" id="{EA2CD4C1-2901-43FA-0417-FBB4E0677A4A}"/>
              </a:ext>
            </a:extLst>
          </p:cNvPr>
          <p:cNvSpPr txBox="1"/>
          <p:nvPr/>
        </p:nvSpPr>
        <p:spPr>
          <a:xfrm>
            <a:off x="222687" y="498058"/>
            <a:ext cx="115306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3200" dirty="0">
                <a:latin typeface="Rota" pitchFamily="2" charset="0"/>
              </a:rPr>
              <a:t>Darpariaeth Sgiliau Sero Net /  Net </a:t>
            </a:r>
            <a:r>
              <a:rPr lang="cy-GB" sz="3200" dirty="0" err="1">
                <a:latin typeface="Rota" pitchFamily="2" charset="0"/>
              </a:rPr>
              <a:t>Zero</a:t>
            </a:r>
            <a:r>
              <a:rPr lang="cy-GB" sz="3200" dirty="0">
                <a:latin typeface="Rota" pitchFamily="2" charset="0"/>
              </a:rPr>
              <a:t> Skills Delivery </a:t>
            </a:r>
          </a:p>
          <a:p>
            <a:endParaRPr lang="cy-GB" sz="3200" dirty="0">
              <a:latin typeface="Rota" pitchFamily="2" charset="0"/>
            </a:endParaRPr>
          </a:p>
        </p:txBody>
      </p:sp>
      <p:graphicFrame>
        <p:nvGraphicFramePr>
          <p:cNvPr id="3" name="Tabl 6">
            <a:extLst>
              <a:ext uri="{FF2B5EF4-FFF2-40B4-BE49-F238E27FC236}">
                <a16:creationId xmlns:a16="http://schemas.microsoft.com/office/drawing/2014/main" id="{F7907F55-A60A-213D-FD41-A265256F9C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934136"/>
              </p:ext>
            </p:extLst>
          </p:nvPr>
        </p:nvGraphicFramePr>
        <p:xfrm>
          <a:off x="777975" y="1647825"/>
          <a:ext cx="10683466" cy="2529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41733">
                  <a:extLst>
                    <a:ext uri="{9D8B030D-6E8A-4147-A177-3AD203B41FA5}">
                      <a16:colId xmlns:a16="http://schemas.microsoft.com/office/drawing/2014/main" val="2829697354"/>
                    </a:ext>
                  </a:extLst>
                </a:gridCol>
                <a:gridCol w="5341733">
                  <a:extLst>
                    <a:ext uri="{9D8B030D-6E8A-4147-A177-3AD203B41FA5}">
                      <a16:colId xmlns:a16="http://schemas.microsoft.com/office/drawing/2014/main" val="4287125808"/>
                    </a:ext>
                  </a:extLst>
                </a:gridCol>
              </a:tblGrid>
              <a:tr h="659308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cy-GB" sz="3200" b="0" dirty="0">
                          <a:latin typeface="Rota" pitchFamily="2" charset="0"/>
                        </a:rPr>
                        <a:t>Beth sy'n digwydd eisoes?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cy-GB" sz="3200" b="0" dirty="0">
                          <a:latin typeface="Rota" pitchFamily="2" charset="0"/>
                        </a:rPr>
                        <a:t>Beth sydd angen ei wneud yn rhagor?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cy-GB" sz="3200" b="0" dirty="0">
                          <a:latin typeface="Rota" pitchFamily="2" charset="0"/>
                        </a:rPr>
                        <a:t>Ble y dylai'r grŵp yma ganolbwyntio fwyaf?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3200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What is already happening?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3200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What more needs to be done?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3200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Where best for this group to focus?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02040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4836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raphic 24">
            <a:extLst>
              <a:ext uri="{FF2B5EF4-FFF2-40B4-BE49-F238E27FC236}">
                <a16:creationId xmlns:a16="http://schemas.microsoft.com/office/drawing/2014/main" id="{82C68B6D-2D38-4192-98A9-C8918B5D82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2957" y="0"/>
            <a:ext cx="1949041" cy="1647825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4B6C6224-AAFB-4988-A8D7-0F9AB80928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92001" y="6027004"/>
            <a:ext cx="1538881" cy="830996"/>
          </a:xfrm>
          <a:prstGeom prst="rect">
            <a:avLst/>
          </a:prstGeom>
        </p:spPr>
      </p:pic>
      <p:sp>
        <p:nvSpPr>
          <p:cNvPr id="4" name="Blwch Testun 3">
            <a:extLst>
              <a:ext uri="{FF2B5EF4-FFF2-40B4-BE49-F238E27FC236}">
                <a16:creationId xmlns:a16="http://schemas.microsoft.com/office/drawing/2014/main" id="{EA2CD4C1-2901-43FA-0417-FBB4E0677A4A}"/>
              </a:ext>
            </a:extLst>
          </p:cNvPr>
          <p:cNvSpPr txBox="1"/>
          <p:nvPr/>
        </p:nvSpPr>
        <p:spPr>
          <a:xfrm>
            <a:off x="222687" y="498058"/>
            <a:ext cx="1153062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3200" dirty="0">
                <a:latin typeface="Rota" pitchFamily="2" charset="0"/>
              </a:rPr>
              <a:t>Cyfarfod Bwrdd RSP – Diweddariad Medr ar gynllunio </a:t>
            </a:r>
          </a:p>
          <a:p>
            <a:r>
              <a:rPr lang="cy-GB" sz="3200" dirty="0">
                <a:latin typeface="Rota" pitchFamily="2" charset="0"/>
              </a:rPr>
              <a:t>Prentisiaethau ar gyfer y dyfodol / </a:t>
            </a:r>
            <a:r>
              <a:rPr lang="en-US" sz="3200" dirty="0">
                <a:latin typeface="Rota" pitchFamily="2" charset="0"/>
              </a:rPr>
              <a:t>Future RSP Board meeting – </a:t>
            </a:r>
            <a:r>
              <a:rPr lang="en-US" sz="3200" dirty="0" err="1">
                <a:latin typeface="Rota" pitchFamily="2" charset="0"/>
              </a:rPr>
              <a:t>Medr</a:t>
            </a:r>
            <a:r>
              <a:rPr lang="en-US" sz="3200" dirty="0">
                <a:latin typeface="Rota" pitchFamily="2" charset="0"/>
              </a:rPr>
              <a:t> update on Apprenticeships planning for the future </a:t>
            </a:r>
            <a:endParaRPr lang="cy-GB" sz="3200" dirty="0">
              <a:latin typeface="Rota" pitchFamily="2" charset="0"/>
            </a:endParaRPr>
          </a:p>
          <a:p>
            <a:endParaRPr lang="cy-GB" sz="3200" dirty="0">
              <a:latin typeface="Rota" pitchFamily="2" charset="0"/>
            </a:endParaRPr>
          </a:p>
        </p:txBody>
      </p:sp>
      <p:graphicFrame>
        <p:nvGraphicFramePr>
          <p:cNvPr id="3" name="Tabl 6">
            <a:extLst>
              <a:ext uri="{FF2B5EF4-FFF2-40B4-BE49-F238E27FC236}">
                <a16:creationId xmlns:a16="http://schemas.microsoft.com/office/drawing/2014/main" id="{F7907F55-A60A-213D-FD41-A265256F9C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474228"/>
              </p:ext>
            </p:extLst>
          </p:nvPr>
        </p:nvGraphicFramePr>
        <p:xfrm>
          <a:off x="871140" y="2789187"/>
          <a:ext cx="10683466" cy="106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41733">
                  <a:extLst>
                    <a:ext uri="{9D8B030D-6E8A-4147-A177-3AD203B41FA5}">
                      <a16:colId xmlns:a16="http://schemas.microsoft.com/office/drawing/2014/main" val="2829697354"/>
                    </a:ext>
                  </a:extLst>
                </a:gridCol>
                <a:gridCol w="5341733">
                  <a:extLst>
                    <a:ext uri="{9D8B030D-6E8A-4147-A177-3AD203B41FA5}">
                      <a16:colId xmlns:a16="http://schemas.microsoft.com/office/drawing/2014/main" val="4287125808"/>
                    </a:ext>
                  </a:extLst>
                </a:gridCol>
              </a:tblGrid>
              <a:tr h="659308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cy-GB" sz="3200" b="0" dirty="0">
                          <a:latin typeface="Rota" pitchFamily="2" charset="0"/>
                        </a:rPr>
                        <a:t>Beth yw neges Grŵp y Darparwr i Medr?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3200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What is the Provider Group’s message to </a:t>
                      </a:r>
                      <a:r>
                        <a:rPr lang="en-GB" sz="3200" dirty="0" err="1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Medr</a:t>
                      </a:r>
                      <a:r>
                        <a:rPr lang="en-GB" sz="3200" dirty="0">
                          <a:solidFill>
                            <a:schemeClr val="tx1"/>
                          </a:solidFill>
                          <a:latin typeface="Rota" pitchFamily="2" charset="0"/>
                        </a:rPr>
                        <a:t>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02040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4722702"/>
      </p:ext>
    </p:extLst>
  </p:cSld>
  <p:clrMapOvr>
    <a:masterClrMapping/>
  </p:clrMapOvr>
</p:sld>
</file>

<file path=ppt/theme/theme1.xml><?xml version="1.0" encoding="utf-8"?>
<a:theme xmlns:a="http://schemas.openxmlformats.org/drawingml/2006/main" name="Them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69d34e0-e3c6-438c-afd4-cc9c21471bf0">
      <Terms xmlns="http://schemas.microsoft.com/office/infopath/2007/PartnerControls"/>
    </lcf76f155ced4ddcb4097134ff3c332f>
    <TaxCatchAll xmlns="47ac188a-5786-4896-a779-c3ca6eeafed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614EDF9F6A814F97044BBFE96F8881" ma:contentTypeVersion="18" ma:contentTypeDescription="Create a new document." ma:contentTypeScope="" ma:versionID="1fb9f93b7ac7c71c767ce1b8511d3ab0">
  <xsd:schema xmlns:xsd="http://www.w3.org/2001/XMLSchema" xmlns:xs="http://www.w3.org/2001/XMLSchema" xmlns:p="http://schemas.microsoft.com/office/2006/metadata/properties" xmlns:ns2="169d34e0-e3c6-438c-afd4-cc9c21471bf0" xmlns:ns3="47ac188a-5786-4896-a779-c3ca6eeafed3" targetNamespace="http://schemas.microsoft.com/office/2006/metadata/properties" ma:root="true" ma:fieldsID="9bf3a972d544ad4866a2ccd5c9678524" ns2:_="" ns3:_="">
    <xsd:import namespace="169d34e0-e3c6-438c-afd4-cc9c21471bf0"/>
    <xsd:import namespace="47ac188a-5786-4896-a779-c3ca6eeafed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d34e0-e3c6-438c-afd4-cc9c21471b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b10e979b-aa80-451d-8e80-ebb5d990af8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c188a-5786-4896-a779-c3ca6eeafed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7c882f91-5389-4532-9e6e-eb7be547275d}" ma:internalName="TaxCatchAll" ma:showField="CatchAllData" ma:web="47ac188a-5786-4896-a779-c3ca6eeafed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3E592E0-F305-451C-BF1D-7CA5ACEC5A3D}">
  <ds:schemaRefs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purl.org/dc/dcmitype/"/>
    <ds:schemaRef ds:uri="44ea9a99-cda4-4f51-9ed7-0fc7827b333f"/>
    <ds:schemaRef ds:uri="755398e2-4ad3-4210-af03-a77b329f0d5f"/>
    <ds:schemaRef ds:uri="http://schemas.microsoft.com/office/2006/metadata/properties"/>
    <ds:schemaRef ds:uri="http://schemas.openxmlformats.org/package/2006/metadata/core-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3D3E2CC5-2D4A-44AB-9E65-CB4EA57623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15491E8-8913-4A8C-8859-F2895ED24121}"/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352</Words>
  <Application>Microsoft Office PowerPoint</Application>
  <PresentationFormat>Sgrin Lydan</PresentationFormat>
  <Paragraphs>52</Paragraphs>
  <Slides>6</Slides>
  <Notes>0</Notes>
  <HiddenSlides>0</HiddenSlides>
  <MMClips>0</MMClips>
  <ScaleCrop>false</ScaleCrop>
  <HeadingPairs>
    <vt:vector size="6" baseType="variant">
      <vt:variant>
        <vt:lpstr>Ffontiau a Ddefnyddiwyd</vt:lpstr>
      </vt:variant>
      <vt:variant>
        <vt:i4>5</vt:i4>
      </vt:variant>
      <vt:variant>
        <vt:lpstr>Thema</vt:lpstr>
      </vt:variant>
      <vt:variant>
        <vt:i4>2</vt:i4>
      </vt:variant>
      <vt:variant>
        <vt:lpstr>Teitlau Sleidiau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Rota</vt:lpstr>
      <vt:lpstr>Rota Bd</vt:lpstr>
      <vt:lpstr>Thema Office</vt:lpstr>
      <vt:lpstr>Office Theme</vt:lpstr>
      <vt:lpstr>Cyflwyniad PowerPoint</vt:lpstr>
      <vt:lpstr>Cyflwyniad PowerPoint</vt:lpstr>
      <vt:lpstr>Cyflwyniad PowerPoint</vt:lpstr>
      <vt:lpstr>Cyflwyniad PowerPoint</vt:lpstr>
      <vt:lpstr>Cyflwyniad PowerPoint</vt:lpstr>
      <vt:lpstr>Cyflwyniad PowerPoint</vt:lpstr>
    </vt:vector>
  </TitlesOfParts>
  <Company>Cyngor Gwynedd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Cyflwyniad PowerPoint</dc:title>
  <dc:creator>Catherine Morris-Roberts (Uchelgais GC | Ambition NW)</dc:creator>
  <cp:lastModifiedBy>Catherine Morris-Roberts (Uchelgais GC | Ambition NW)</cp:lastModifiedBy>
  <cp:revision>1</cp:revision>
  <dcterms:created xsi:type="dcterms:W3CDTF">2025-03-31T11:00:25Z</dcterms:created>
  <dcterms:modified xsi:type="dcterms:W3CDTF">2025-04-25T08:35:26Z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0x010100A7614EDF9F6A814F97044BBFE96F8881</vt:lpwstr>
  </property>
  <property fmtid="{D5CDD505-2E9C-101B-9397-08002B2CF9AE}" pid="3" name="MediaServiceImageTags">
    <vt:lpwstr/>
  </property>
</Properties>
</file>